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0" r:id="rId2"/>
    <p:sldId id="357" r:id="rId3"/>
    <p:sldId id="379" r:id="rId4"/>
    <p:sldId id="370" r:id="rId5"/>
    <p:sldId id="378" r:id="rId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A3B"/>
    <a:srgbClr val="686868"/>
    <a:srgbClr val="60606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5504" autoAdjust="0"/>
  </p:normalViewPr>
  <p:slideViewPr>
    <p:cSldViewPr>
      <p:cViewPr varScale="1">
        <p:scale>
          <a:sx n="132" d="100"/>
          <a:sy n="132" d="100"/>
        </p:scale>
        <p:origin x="926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475C20-6C22-4E7E-8E78-D7BA2F7BDC0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55D048-E4DE-4486-9EE6-745B58CFD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6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894A1C-3EDA-4F9E-A5BE-BBFBFD6EE442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6593AA-8348-4C1A-A822-91A5489D8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9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93AA-8348-4C1A-A822-91A5489D86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1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93AA-8348-4C1A-A822-91A5489D86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4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defTabSz="931774">
              <a:lnSpc>
                <a:spcPct val="90000"/>
              </a:lnSpc>
              <a:spcBef>
                <a:spcPts val="1019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white"/>
                </a:solidFill>
              </a:rPr>
              <a:t>Five permanent members (heads of five state agencies) and two ad-hoc members drawn from the local community</a:t>
            </a:r>
          </a:p>
          <a:p>
            <a:pPr marL="349415" indent="-349415" defTabSz="931774">
              <a:lnSpc>
                <a:spcPct val="90000"/>
              </a:lnSpc>
              <a:spcBef>
                <a:spcPts val="1019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white"/>
                </a:solidFill>
              </a:rPr>
              <a:t>Parties (“intervenors”) can file documents on the administrative record of the proceeding, be eligible for intervenor funding and participate in stipulations and the trial-type evidentiary hearing</a:t>
            </a:r>
          </a:p>
          <a:p>
            <a:pPr marL="349415" indent="-349415" defTabSz="931774">
              <a:lnSpc>
                <a:spcPct val="90000"/>
              </a:lnSpc>
              <a:spcBef>
                <a:spcPts val="1019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white"/>
                </a:solidFill>
              </a:rPr>
              <a:t>Non-party stakeholders may submit comments and participate in public statement hearings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93AA-8348-4C1A-A822-91A5489D86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3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3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7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9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2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7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1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9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3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9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9CDB-CBDC-4791-A38D-48F135CF1AD0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DECA-8144-4CF7-BE1A-1C9EC135D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7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248149"/>
            <a:ext cx="1371599" cy="89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4109978"/>
            <a:ext cx="1066800" cy="1033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97155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Danskammer Legal Update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1400" dirty="0"/>
              <a:t>H</a:t>
            </a:r>
            <a:r>
              <a:rPr lang="en-US" sz="1400" dirty="0" smtClean="0"/>
              <a:t>ayley Carlock, Esq., Scenic Hudson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945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NYS Public Service Law Article 10: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One-Stop Shopping for Power Plants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9404"/>
            <a:ext cx="4505819" cy="350074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Any electricity-generating </a:t>
            </a:r>
            <a:r>
              <a:rPr lang="en-US" sz="2600" dirty="0" smtClean="0">
                <a:solidFill>
                  <a:schemeClr val="bg1"/>
                </a:solidFill>
              </a:rPr>
              <a:t>plant o</a:t>
            </a:r>
            <a:r>
              <a:rPr lang="en-US" sz="2600" dirty="0" smtClean="0">
                <a:solidFill>
                  <a:prstClr val="white"/>
                </a:solidFill>
              </a:rPr>
              <a:t>ver </a:t>
            </a:r>
            <a:r>
              <a:rPr lang="en-US" sz="2600" dirty="0">
                <a:solidFill>
                  <a:prstClr val="white"/>
                </a:solidFill>
              </a:rPr>
              <a:t>25 </a:t>
            </a:r>
            <a:r>
              <a:rPr lang="en-US" sz="2600" dirty="0" smtClean="0">
                <a:solidFill>
                  <a:prstClr val="white"/>
                </a:solidFill>
              </a:rPr>
              <a:t>megawatts</a:t>
            </a:r>
          </a:p>
          <a:p>
            <a:pPr marL="0" indent="0">
              <a:buNone/>
            </a:pPr>
            <a:endParaRPr lang="en-US" sz="2600" dirty="0" smtClean="0">
              <a:solidFill>
                <a:prstClr val="white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All state </a:t>
            </a:r>
            <a:r>
              <a:rPr lang="en-US" sz="2600" dirty="0">
                <a:solidFill>
                  <a:schemeClr val="bg1"/>
                </a:solidFill>
              </a:rPr>
              <a:t>and local permits and approvals </a:t>
            </a:r>
            <a:r>
              <a:rPr lang="en-US" sz="2600" dirty="0" smtClean="0">
                <a:solidFill>
                  <a:schemeClr val="bg1"/>
                </a:solidFill>
              </a:rPr>
              <a:t>reviewed through </a:t>
            </a:r>
            <a:r>
              <a:rPr lang="en-US" sz="2600" dirty="0" smtClean="0">
                <a:solidFill>
                  <a:schemeClr val="bg1"/>
                </a:solidFill>
              </a:rPr>
              <a:t>Article 10</a:t>
            </a:r>
          </a:p>
          <a:p>
            <a:pPr marL="0" lv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Local </a:t>
            </a:r>
            <a:r>
              <a:rPr lang="en-US" sz="2600" dirty="0">
                <a:solidFill>
                  <a:schemeClr val="bg1"/>
                </a:solidFill>
              </a:rPr>
              <a:t>laws can be overridden if they are “unreasonably </a:t>
            </a:r>
            <a:r>
              <a:rPr lang="en-US" sz="2600" dirty="0" smtClean="0">
                <a:solidFill>
                  <a:schemeClr val="bg1"/>
                </a:solidFill>
              </a:rPr>
              <a:t>burdensome</a:t>
            </a:r>
            <a:r>
              <a:rPr lang="en-US" sz="2600" dirty="0" smtClean="0">
                <a:solidFill>
                  <a:schemeClr val="bg1"/>
                </a:solidFill>
              </a:rPr>
              <a:t>”</a:t>
            </a:r>
          </a:p>
          <a:p>
            <a:pPr marL="0" lv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Involves </a:t>
            </a:r>
            <a:r>
              <a:rPr lang="en-US" sz="2600" dirty="0">
                <a:solidFill>
                  <a:schemeClr val="bg1"/>
                </a:solidFill>
              </a:rPr>
              <a:t>in-depth review of economic, energy system, public health and environmental </a:t>
            </a:r>
            <a:r>
              <a:rPr lang="en-US" sz="2600" dirty="0" smtClean="0">
                <a:solidFill>
                  <a:schemeClr val="bg1"/>
                </a:solidFill>
              </a:rPr>
              <a:t>impacts and consistency with NYS Energy Policy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endParaRPr lang="en-US" sz="2800" dirty="0">
              <a:solidFill>
                <a:prstClr val="white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14935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Who Makes the Decision: </a:t>
            </a:r>
            <a:r>
              <a:rPr lang="en-US" sz="3200" b="1" dirty="0" smtClean="0">
                <a:solidFill>
                  <a:schemeClr val="bg1"/>
                </a:solidFill>
              </a:rPr>
              <a:t>NYS </a:t>
            </a:r>
            <a:r>
              <a:rPr lang="en-US" sz="3200" b="1" dirty="0">
                <a:solidFill>
                  <a:schemeClr val="bg1"/>
                </a:solidFill>
              </a:rPr>
              <a:t>Board on Electric Generation </a:t>
            </a:r>
            <a:r>
              <a:rPr lang="en-US" sz="3200" b="1" dirty="0" smtClean="0">
                <a:solidFill>
                  <a:schemeClr val="bg1"/>
                </a:solidFill>
              </a:rPr>
              <a:t>Siting and </a:t>
            </a:r>
            <a:r>
              <a:rPr lang="en-US" sz="3200" b="1" dirty="0">
                <a:solidFill>
                  <a:schemeClr val="bg1"/>
                </a:solidFill>
              </a:rPr>
              <a:t>the Environment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0" y="1276350"/>
            <a:ext cx="3581400" cy="21100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598768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The Siting Board consists of five permanent members (heads of five state agencies: </a:t>
            </a:r>
            <a:r>
              <a:rPr lang="en-US" dirty="0" smtClean="0">
                <a:solidFill>
                  <a:schemeClr val="bg1"/>
                </a:solidFill>
              </a:rPr>
              <a:t>PSC, NYSERDA, DEC, DOH </a:t>
            </a:r>
            <a:r>
              <a:rPr lang="en-US" dirty="0">
                <a:solidFill>
                  <a:schemeClr val="bg1"/>
                </a:solidFill>
              </a:rPr>
              <a:t>and ESD) and two public members drawn from the </a:t>
            </a:r>
            <a:r>
              <a:rPr lang="en-US" dirty="0" smtClean="0">
                <a:solidFill>
                  <a:schemeClr val="bg1"/>
                </a:solidFill>
              </a:rPr>
              <a:t>community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Governor has strong influence over decisions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0"/>
            <a:ext cx="914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33350"/>
            <a:ext cx="4188315" cy="101812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724400" y="3790950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10100" y="35601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We are here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4287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Decision must be made within 12 months of application acceptance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83820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Where are We </a:t>
            </a:r>
            <a:r>
              <a:rPr lang="en-US" sz="3600" b="1" dirty="0" smtClean="0">
                <a:solidFill>
                  <a:schemeClr val="bg1"/>
                </a:solidFill>
              </a:rPr>
              <a:t>Now, and What’s Next?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8686800" cy="24193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Danskammer’s application deemed “complete” and ready for review, kicking off the Article 10 </a:t>
            </a:r>
            <a:r>
              <a:rPr lang="en-US" sz="2000" dirty="0" smtClean="0">
                <a:solidFill>
                  <a:schemeClr val="bg1"/>
                </a:solidFill>
              </a:rPr>
              <a:t>permitting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Legal proceeding begins 4/1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Important opportunities for members of the public to voice opposition to the decision-makers: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</a:rPr>
              <a:t>March 31 </a:t>
            </a:r>
            <a:r>
              <a:rPr lang="en-US" sz="1600" dirty="0" smtClean="0">
                <a:solidFill>
                  <a:schemeClr val="bg1"/>
                </a:solidFill>
              </a:rPr>
              <a:t>Public Statement Hearings, 1pm or 6pm. </a:t>
            </a:r>
            <a:r>
              <a:rPr lang="en-US" sz="1600" b="1" dirty="0" smtClean="0">
                <a:solidFill>
                  <a:schemeClr val="bg1"/>
                </a:solidFill>
              </a:rPr>
              <a:t>MUST REGISTER BY 3/29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Written comments accepted throughout proceeding: </a:t>
            </a:r>
            <a:r>
              <a:rPr lang="en-US" sz="1600" dirty="0">
                <a:solidFill>
                  <a:schemeClr val="bg1"/>
                </a:solidFill>
              </a:rPr>
              <a:t>on.ny.gov/32lBiiR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or email to secretary@dps.ny.gov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Case 13-F-0325)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8500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2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274</Words>
  <Application>Microsoft Office PowerPoint</Application>
  <PresentationFormat>On-screen Show (16:9)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NYS Public Service Law Article 10: One-Stop Shopping for Power Plants</vt:lpstr>
      <vt:lpstr>Who Makes the Decision: NYS Board on Electric Generation Siting and the Environment</vt:lpstr>
      <vt:lpstr>PowerPoint Presentation</vt:lpstr>
      <vt:lpstr>Where are We Now, and What’s Next?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Nava Tabak</dc:creator>
  <cp:lastModifiedBy>Hayley Mauskapf</cp:lastModifiedBy>
  <cp:revision>334</cp:revision>
  <cp:lastPrinted>2019-07-29T19:37:15Z</cp:lastPrinted>
  <dcterms:created xsi:type="dcterms:W3CDTF">2018-02-08T14:01:34Z</dcterms:created>
  <dcterms:modified xsi:type="dcterms:W3CDTF">2021-03-23T22:40:39Z</dcterms:modified>
</cp:coreProperties>
</file>